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70" r:id="rId4"/>
    <p:sldId id="271" r:id="rId5"/>
    <p:sldId id="268" r:id="rId6"/>
    <p:sldId id="269" r:id="rId7"/>
    <p:sldId id="272" r:id="rId8"/>
    <p:sldId id="274" r:id="rId9"/>
    <p:sldId id="278" r:id="rId10"/>
    <p:sldId id="265" r:id="rId11"/>
    <p:sldId id="266" r:id="rId12"/>
    <p:sldId id="257" r:id="rId13"/>
    <p:sldId id="275" r:id="rId14"/>
    <p:sldId id="260" r:id="rId15"/>
    <p:sldId id="277" r:id="rId16"/>
    <p:sldId id="258" r:id="rId17"/>
    <p:sldId id="279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BB6F8B7-F6E4-460B-990A-67BA1BEEC7EA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D62C00E-E134-4354-BC7E-F7E9E4035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F8B7-F6E4-460B-990A-67BA1BEEC7EA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C00E-E134-4354-BC7E-F7E9E4035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F8B7-F6E4-460B-990A-67BA1BEEC7EA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C00E-E134-4354-BC7E-F7E9E4035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F8B7-F6E4-460B-990A-67BA1BEEC7EA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C00E-E134-4354-BC7E-F7E9E4035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F8B7-F6E4-460B-990A-67BA1BEEC7EA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C00E-E134-4354-BC7E-F7E9E4035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F8B7-F6E4-460B-990A-67BA1BEEC7EA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C00E-E134-4354-BC7E-F7E9E4035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B6F8B7-F6E4-460B-990A-67BA1BEEC7EA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62C00E-E134-4354-BC7E-F7E9E4035A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BB6F8B7-F6E4-460B-990A-67BA1BEEC7EA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62C00E-E134-4354-BC7E-F7E9E4035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F8B7-F6E4-460B-990A-67BA1BEEC7EA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C00E-E134-4354-BC7E-F7E9E4035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F8B7-F6E4-460B-990A-67BA1BEEC7EA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C00E-E134-4354-BC7E-F7E9E4035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F8B7-F6E4-460B-990A-67BA1BEEC7EA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C00E-E134-4354-BC7E-F7E9E4035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BB6F8B7-F6E4-460B-990A-67BA1BEEC7EA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D62C00E-E134-4354-BC7E-F7E9E4035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mayors.eu/index_en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mayors.eu/+-SEAP-+.html" TargetMode="External"/><Relationship Id="rId2" Type="http://schemas.openxmlformats.org/officeDocument/2006/relationships/hyperlink" Target="http://www.eumayors.eu/+-Sustainable-Energy-Action-Plan,32-+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umayors.eu/+-Signatories,63-+.html" TargetMode="External"/><Relationship Id="rId4" Type="http://schemas.openxmlformats.org/officeDocument/2006/relationships/hyperlink" Target="http://www.eumayors.eu/+-Signatory-+.html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umayors.eu/about/signatories_en.html?city_id=2771" TargetMode="External"/><Relationship Id="rId13" Type="http://schemas.openxmlformats.org/officeDocument/2006/relationships/hyperlink" Target="http://www.eumayors.eu/about/signatories_en.html?city_id=1323" TargetMode="External"/><Relationship Id="rId3" Type="http://schemas.openxmlformats.org/officeDocument/2006/relationships/hyperlink" Target="http://www.eumayors.eu/about/signatories_en.html?city_id=2322" TargetMode="External"/><Relationship Id="rId7" Type="http://schemas.openxmlformats.org/officeDocument/2006/relationships/hyperlink" Target="http://www.eumayors.eu/about/signatories_en.html?city_id=2585" TargetMode="External"/><Relationship Id="rId12" Type="http://schemas.openxmlformats.org/officeDocument/2006/relationships/hyperlink" Target="http://www.eumayors.eu/about/signatories_en.html?city_id=2297" TargetMode="External"/><Relationship Id="rId2" Type="http://schemas.openxmlformats.org/officeDocument/2006/relationships/hyperlink" Target="http://www.eumayors.eu/about/signatories_en.html?city_id=45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umayors.eu/about/signatories_en.html?city_id=2303" TargetMode="External"/><Relationship Id="rId11" Type="http://schemas.openxmlformats.org/officeDocument/2006/relationships/hyperlink" Target="http://www.eumayors.eu/about/signatories_en.html?city_id=2552" TargetMode="External"/><Relationship Id="rId5" Type="http://schemas.openxmlformats.org/officeDocument/2006/relationships/hyperlink" Target="http://www.eumayors.eu/about/signatories_en.html?city_id=2621" TargetMode="External"/><Relationship Id="rId10" Type="http://schemas.openxmlformats.org/officeDocument/2006/relationships/hyperlink" Target="http://www.eumayors.eu/about/signatories_en.html?city_id=485" TargetMode="External"/><Relationship Id="rId4" Type="http://schemas.openxmlformats.org/officeDocument/2006/relationships/hyperlink" Target="http://www.eumayors.eu/about/signatories_en.html?city_id=2229" TargetMode="External"/><Relationship Id="rId9" Type="http://schemas.openxmlformats.org/officeDocument/2006/relationships/hyperlink" Target="http://www.eumayors.eu/about/signatories_en.html?city_id=2214" TargetMode="External"/><Relationship Id="rId14" Type="http://schemas.openxmlformats.org/officeDocument/2006/relationships/hyperlink" Target="http://www.eumayors.eu/about/signatories_en.html?city_id=2381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Sustainable Energy Action Plans as Local Economy Drivers</a:t>
            </a:r>
            <a:br>
              <a:rPr lang="en-US" dirty="0"/>
            </a:br>
            <a:r>
              <a:rPr lang="en-US" dirty="0" smtClean="0"/>
              <a:t>in </a:t>
            </a:r>
            <a:r>
              <a:rPr lang="en-US" dirty="0"/>
              <a:t>Bosnia and Herzegovina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Petar</a:t>
            </a:r>
            <a:r>
              <a:rPr lang="en-US" dirty="0" smtClean="0"/>
              <a:t> M. </a:t>
            </a:r>
            <a:r>
              <a:rPr lang="en-US" dirty="0" err="1" smtClean="0"/>
              <a:t>Gvero</a:t>
            </a:r>
            <a:r>
              <a:rPr lang="en-US" dirty="0" smtClean="0"/>
              <a:t>, Ph.D.</a:t>
            </a:r>
          </a:p>
          <a:p>
            <a:r>
              <a:rPr lang="en-US" dirty="0" smtClean="0"/>
              <a:t>Associate Professor </a:t>
            </a:r>
          </a:p>
          <a:p>
            <a:r>
              <a:rPr lang="en-US" dirty="0" smtClean="0"/>
              <a:t>Association of Local Authorities of Republic of </a:t>
            </a:r>
            <a:r>
              <a:rPr lang="en-US" dirty="0" err="1" smtClean="0"/>
              <a:t>Srpska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6248400"/>
            <a:ext cx="3082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Bratislava, September, 2011.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Covenant of Mayors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Covenant of Mayors is the mainstream European movement involving local and regional authorities, voluntarily committing to increasing energy efficiency and use of renewable energy sources on their territories. </a:t>
            </a:r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 smtClean="0"/>
              <a:t>their commitment, Covenant signatories aim to meet and exceed the European Union 20% CO</a:t>
            </a:r>
            <a:r>
              <a:rPr lang="en-US" baseline="-25000" dirty="0" smtClean="0"/>
              <a:t>2</a:t>
            </a:r>
            <a:r>
              <a:rPr lang="en-US" dirty="0" smtClean="0"/>
              <a:t> reduction objective by 2020.</a:t>
            </a:r>
            <a:endParaRPr lang="en-US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12192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876800" y="6248400"/>
            <a:ext cx="4013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http://www.eumayors.eu/index_en.html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Sustainable Energy Action Plan (SEAP)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</a:t>
            </a:r>
            <a:r>
              <a:rPr lang="en-US" dirty="0" smtClean="0"/>
              <a:t> </a:t>
            </a:r>
            <a:r>
              <a:rPr lang="en-US" dirty="0" smtClean="0">
                <a:solidFill>
                  <a:srgbClr val="002060"/>
                </a:solidFill>
                <a:hlinkClick r:id="rId2"/>
              </a:rPr>
              <a:t>Sustainable Energy Action Plan</a:t>
            </a:r>
            <a:r>
              <a:rPr lang="en-US" dirty="0" smtClean="0">
                <a:solidFill>
                  <a:srgbClr val="002060"/>
                </a:solidFill>
              </a:rPr>
              <a:t> (</a:t>
            </a:r>
            <a:r>
              <a:rPr lang="en-US" dirty="0" smtClean="0">
                <a:solidFill>
                  <a:srgbClr val="002060"/>
                </a:solidFill>
                <a:hlinkClick r:id="rId3"/>
              </a:rPr>
              <a:t>SEAP</a:t>
            </a:r>
            <a:r>
              <a:rPr lang="en-US" dirty="0" smtClean="0">
                <a:solidFill>
                  <a:srgbClr val="002060"/>
                </a:solidFill>
              </a:rPr>
              <a:t>) </a:t>
            </a:r>
            <a:r>
              <a:rPr lang="en-US" dirty="0" smtClean="0"/>
              <a:t>is the key document in which the Covenant </a:t>
            </a:r>
            <a:r>
              <a:rPr lang="en-US" dirty="0" smtClean="0">
                <a:hlinkClick r:id="rId4"/>
              </a:rPr>
              <a:t>signatory</a:t>
            </a:r>
            <a:r>
              <a:rPr lang="en-US" dirty="0" smtClean="0"/>
              <a:t> outlines how it intends to reach its CO2 reduction target by 2020. </a:t>
            </a:r>
          </a:p>
          <a:p>
            <a:r>
              <a:rPr lang="en-US" dirty="0" smtClean="0"/>
              <a:t>It defines the activities and measures set up to achieve the targets, together with time frames and assigned responsibilities.</a:t>
            </a:r>
          </a:p>
          <a:p>
            <a:r>
              <a:rPr lang="en-US" dirty="0" smtClean="0"/>
              <a:t>Covenant </a:t>
            </a:r>
            <a:r>
              <a:rPr lang="en-US" dirty="0" smtClean="0">
                <a:hlinkClick r:id="rId5"/>
              </a:rPr>
              <a:t>signatories</a:t>
            </a:r>
            <a:r>
              <a:rPr lang="en-US" dirty="0" smtClean="0"/>
              <a:t> are free to choose the format of their </a:t>
            </a:r>
            <a:r>
              <a:rPr lang="en-US" dirty="0" smtClean="0">
                <a:hlinkClick r:id="rId3"/>
              </a:rPr>
              <a:t>SEAP</a:t>
            </a:r>
            <a:r>
              <a:rPr lang="en-US" dirty="0" smtClean="0"/>
              <a:t>, as long as it is in line with the general principles set out in the Covenant </a:t>
            </a:r>
            <a:r>
              <a:rPr lang="en-US" dirty="0" err="1" smtClean="0">
                <a:hlinkClick r:id="rId3"/>
              </a:rPr>
              <a:t>SEAP</a:t>
            </a:r>
            <a:r>
              <a:rPr lang="en-US" dirty="0" err="1" smtClean="0"/>
              <a:t>guidelines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Covenant of Mayors </a:t>
            </a:r>
            <a:r>
              <a:rPr lang="en-US" sz="3600" smtClean="0"/>
              <a:t>Signatories </a:t>
            </a:r>
            <a:r>
              <a:rPr lang="en-US" sz="3600" smtClean="0"/>
              <a:t>from </a:t>
            </a:r>
            <a:r>
              <a:rPr lang="en-US" sz="3600" dirty="0" smtClean="0"/>
              <a:t>Bosnia and Herzegovina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1600200"/>
          <a:ext cx="7696201" cy="4972911"/>
        </p:xfrm>
        <a:graphic>
          <a:graphicData uri="http://schemas.openxmlformats.org/drawingml/2006/table">
            <a:tbl>
              <a:tblPr/>
              <a:tblGrid>
                <a:gridCol w="2582410"/>
                <a:gridCol w="2582410"/>
                <a:gridCol w="2531381"/>
              </a:tblGrid>
              <a:tr h="305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dirty="0"/>
                        <a:t>Signatories</a:t>
                      </a:r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dirty="0"/>
                        <a:t>Population</a:t>
                      </a:r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dirty="0"/>
                        <a:t>Adhesion</a:t>
                      </a:r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60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 err="1">
                          <a:solidFill>
                            <a:srgbClr val="000000"/>
                          </a:solidFill>
                        </a:rPr>
                        <a:t>Banja</a:t>
                      </a:r>
                      <a:r>
                        <a:rPr lang="en-US" sz="1800" b="1" u="none" strike="noStrike" dirty="0">
                          <a:solidFill>
                            <a:srgbClr val="000000"/>
                          </a:solidFill>
                        </a:rPr>
                        <a:t> Luka</a:t>
                      </a:r>
                      <a:r>
                        <a:rPr lang="en-US" sz="1800" u="none" strike="noStrike" dirty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US" sz="1800" u="none" strike="noStrike" dirty="0" smtClean="0">
                          <a:solidFill>
                            <a:srgbClr val="000000"/>
                          </a:solidFill>
                        </a:rPr>
                        <a:t>RS</a:t>
                      </a:r>
                      <a:endParaRPr lang="en-US" sz="1800" dirty="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8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0000"/>
                          </a:solidFill>
                          <a:hlinkClick r:id="rId2" tooltip="Banja Luka, Bosnia-herzegovina"/>
                        </a:rPr>
                        <a:t>250,000</a:t>
                      </a:r>
                      <a:endParaRPr lang="en-US" sz="1800" dirty="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8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2" tooltip="Banja Luka, Bosnia-herzegovina"/>
                        </a:rPr>
                        <a:t>30 Jan 2009</a:t>
                      </a:r>
                      <a:endParaRPr lang="en-US" sz="180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899"/>
                    </a:solidFill>
                  </a:tcPr>
                </a:tc>
              </a:tr>
              <a:tr h="3000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 err="1">
                          <a:solidFill>
                            <a:srgbClr val="000000"/>
                          </a:solidFill>
                        </a:rPr>
                        <a:t>Bihac</a:t>
                      </a:r>
                      <a:r>
                        <a:rPr lang="en-US" sz="1800" u="none" strike="noStrike" dirty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US" sz="1800" u="none" strike="noStrike" dirty="0" smtClean="0">
                          <a:solidFill>
                            <a:srgbClr val="000000"/>
                          </a:solidFill>
                        </a:rPr>
                        <a:t>FB&amp;H</a:t>
                      </a:r>
                      <a:endParaRPr lang="en-US" sz="1800" dirty="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3" tooltip="Bihac, Bosnia-herzegovina"/>
                        </a:rPr>
                        <a:t>17 Dec 2010</a:t>
                      </a:r>
                      <a:endParaRPr lang="en-US" sz="180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5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 err="1">
                          <a:solidFill>
                            <a:srgbClr val="000000"/>
                          </a:solidFill>
                        </a:rPr>
                        <a:t>Bijeljina</a:t>
                      </a:r>
                      <a:r>
                        <a:rPr lang="en-US" sz="1800" u="none" strike="noStrike" dirty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US" sz="1800" u="none" strike="noStrike" dirty="0" smtClean="0">
                          <a:solidFill>
                            <a:srgbClr val="000000"/>
                          </a:solidFill>
                        </a:rPr>
                        <a:t>RS</a:t>
                      </a:r>
                      <a:endParaRPr lang="en-US" sz="1800" dirty="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8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4" tooltip="Bijeljina, Bosnia-herzegovina"/>
                        </a:rPr>
                        <a:t>130,000</a:t>
                      </a:r>
                      <a:endParaRPr lang="en-US" sz="180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8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4" tooltip="Bijeljina, Bosnia-herzegovina"/>
                        </a:rPr>
                        <a:t>21 Oct 2010</a:t>
                      </a:r>
                      <a:endParaRPr lang="en-US" sz="180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899"/>
                    </a:solidFill>
                  </a:tcPr>
                </a:tc>
              </a:tr>
              <a:tr h="305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 err="1">
                          <a:solidFill>
                            <a:srgbClr val="000000"/>
                          </a:solidFill>
                        </a:rPr>
                        <a:t>Gradiška</a:t>
                      </a:r>
                      <a:r>
                        <a:rPr lang="en-US" sz="1800" u="none" strike="noStrike" dirty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US" sz="1800" u="none" strike="noStrike" dirty="0" smtClean="0">
                          <a:solidFill>
                            <a:srgbClr val="000000"/>
                          </a:solidFill>
                        </a:rPr>
                        <a:t>RS</a:t>
                      </a:r>
                      <a:endParaRPr lang="en-US" sz="1800" dirty="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solidFill>
                            <a:srgbClr val="000000"/>
                          </a:solidFill>
                          <a:hlinkClick r:id="rId5" tooltip="Gradiška, Bosnia-herzegovina"/>
                        </a:rPr>
                        <a:t>62</a:t>
                      </a:r>
                      <a:r>
                        <a:rPr lang="en-US" sz="1800" u="none" strike="noStrike" dirty="0" smtClean="0">
                          <a:solidFill>
                            <a:srgbClr val="000000"/>
                          </a:solidFill>
                        </a:rPr>
                        <a:t>,000</a:t>
                      </a:r>
                      <a:endParaRPr lang="en-US" sz="1800" dirty="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5" tooltip="Gradiška, Bosnia-herzegovina"/>
                        </a:rPr>
                        <a:t>14 Apr 2011</a:t>
                      </a:r>
                      <a:endParaRPr lang="en-US" sz="180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5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 err="1">
                          <a:solidFill>
                            <a:srgbClr val="000000"/>
                          </a:solidFill>
                        </a:rPr>
                        <a:t>Kakanj</a:t>
                      </a:r>
                      <a:r>
                        <a:rPr lang="en-US" sz="1800" u="none" strike="noStrike" dirty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US" sz="1800" u="none" strike="noStrike" dirty="0" smtClean="0">
                          <a:solidFill>
                            <a:srgbClr val="000000"/>
                          </a:solidFill>
                        </a:rPr>
                        <a:t>FB&amp;H</a:t>
                      </a:r>
                      <a:endParaRPr lang="en-US" sz="1800" dirty="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8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0000"/>
                          </a:solidFill>
                          <a:hlinkClick r:id="rId6" tooltip="Kakanj, Bosnia-herzegovina"/>
                        </a:rPr>
                        <a:t>46,500</a:t>
                      </a:r>
                      <a:endParaRPr lang="en-US" sz="1800" dirty="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8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6" tooltip="Kakanj, Bosnia-herzegovina"/>
                        </a:rPr>
                        <a:t>8 Dec 2010</a:t>
                      </a:r>
                      <a:endParaRPr lang="en-US" sz="180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899"/>
                    </a:solidFill>
                  </a:tcPr>
                </a:tc>
              </a:tr>
              <a:tr h="4360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 err="1">
                          <a:solidFill>
                            <a:srgbClr val="000000"/>
                          </a:solidFill>
                        </a:rPr>
                        <a:t>Laktasi</a:t>
                      </a:r>
                      <a:r>
                        <a:rPr lang="en-US" sz="1800" u="none" strike="noStrike" dirty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US" sz="1800" u="none" strike="noStrike" dirty="0" smtClean="0">
                          <a:solidFill>
                            <a:srgbClr val="000000"/>
                          </a:solidFill>
                        </a:rPr>
                        <a:t>RS</a:t>
                      </a:r>
                      <a:endParaRPr lang="en-US" sz="1800" dirty="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0000"/>
                          </a:solidFill>
                          <a:hlinkClick r:id="rId7" tooltip="Laktasi, Bosnia-herzegovina"/>
                        </a:rPr>
                        <a:t>40,000</a:t>
                      </a:r>
                      <a:endParaRPr lang="en-US" sz="1800" dirty="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7" tooltip="Laktasi, Bosnia-herzegovina"/>
                        </a:rPr>
                        <a:t>18 Mar 2011</a:t>
                      </a:r>
                      <a:endParaRPr lang="en-US" sz="180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60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 err="1">
                          <a:solidFill>
                            <a:srgbClr val="000000"/>
                          </a:solidFill>
                        </a:rPr>
                        <a:t>Livno</a:t>
                      </a:r>
                      <a:r>
                        <a:rPr lang="en-US" sz="1800" u="none" strike="noStrike" dirty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US" sz="1800" u="none" strike="noStrike" dirty="0" smtClean="0">
                          <a:solidFill>
                            <a:srgbClr val="000000"/>
                          </a:solidFill>
                        </a:rPr>
                        <a:t>FB&amp;H</a:t>
                      </a:r>
                      <a:endParaRPr lang="en-US" sz="1800" dirty="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8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0000"/>
                          </a:solidFill>
                          <a:hlinkClick r:id="rId8" tooltip="Livno, Bosnia-herzegovina"/>
                        </a:rPr>
                        <a:t>40,600</a:t>
                      </a:r>
                      <a:endParaRPr lang="en-US" sz="1800" dirty="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8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0000"/>
                          </a:solidFill>
                          <a:hlinkClick r:id="rId8" tooltip="Livno, Bosnia-herzegovina"/>
                        </a:rPr>
                        <a:t>30 Mar 2011</a:t>
                      </a:r>
                      <a:endParaRPr lang="en-US" sz="1800" dirty="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899"/>
                    </a:solidFill>
                  </a:tcPr>
                </a:tc>
              </a:tr>
              <a:tr h="305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 err="1">
                          <a:solidFill>
                            <a:srgbClr val="000000"/>
                          </a:solidFill>
                        </a:rPr>
                        <a:t>Prijedor</a:t>
                      </a:r>
                      <a:r>
                        <a:rPr lang="en-US" sz="1800" u="none" strike="noStrike" dirty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US" sz="1800" u="none" strike="noStrike" dirty="0" smtClean="0">
                          <a:solidFill>
                            <a:srgbClr val="000000"/>
                          </a:solidFill>
                        </a:rPr>
                        <a:t>RS</a:t>
                      </a:r>
                      <a:endParaRPr lang="en-US" sz="1800" dirty="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0000"/>
                          </a:solidFill>
                          <a:hlinkClick r:id="rId9" tooltip="Prijedor, Bosnia-herzegovina"/>
                        </a:rPr>
                        <a:t>105,000</a:t>
                      </a:r>
                      <a:endParaRPr lang="en-US" sz="1800" dirty="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0000"/>
                          </a:solidFill>
                          <a:hlinkClick r:id="rId9" tooltip="Prijedor, Bosnia-herzegovina"/>
                        </a:rPr>
                        <a:t>1 Nov 2010</a:t>
                      </a:r>
                      <a:endParaRPr lang="en-US" sz="1800" dirty="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60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solidFill>
                            <a:srgbClr val="000000"/>
                          </a:solidFill>
                        </a:rPr>
                        <a:t>Sarajevo</a:t>
                      </a:r>
                      <a:r>
                        <a:rPr lang="en-US" sz="1800" u="none" strike="noStrike" dirty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US" sz="1800" u="none" strike="noStrike" dirty="0" smtClean="0">
                          <a:solidFill>
                            <a:srgbClr val="000000"/>
                          </a:solidFill>
                        </a:rPr>
                        <a:t>FB&amp;H</a:t>
                      </a:r>
                      <a:endParaRPr lang="en-US" sz="1800" dirty="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8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10" tooltip="Sarajevo, Bosnia-herzegovina"/>
                        </a:rPr>
                        <a:t>300,000</a:t>
                      </a:r>
                      <a:endParaRPr lang="en-US" sz="180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8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0000"/>
                          </a:solidFill>
                          <a:hlinkClick r:id="rId10" tooltip="Sarajevo, Bosnia-herzegovina"/>
                        </a:rPr>
                        <a:t>10 Mar 2009</a:t>
                      </a:r>
                      <a:endParaRPr lang="en-US" sz="1800" dirty="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899"/>
                    </a:solidFill>
                  </a:tcPr>
                </a:tc>
              </a:tr>
              <a:tr h="4360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 err="1">
                          <a:solidFill>
                            <a:srgbClr val="000000"/>
                          </a:solidFill>
                        </a:rPr>
                        <a:t>Travnik</a:t>
                      </a:r>
                      <a:r>
                        <a:rPr lang="en-US" sz="1800" u="none" strike="noStrike" dirty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US" sz="1800" u="none" strike="noStrike" dirty="0" smtClean="0">
                          <a:solidFill>
                            <a:srgbClr val="000000"/>
                          </a:solidFill>
                        </a:rPr>
                        <a:t>FB&amp;H</a:t>
                      </a:r>
                      <a:endParaRPr lang="en-US" sz="1800" dirty="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11" tooltip="Travnik, Bosnia-herzegovina"/>
                        </a:rPr>
                        <a:t>55,000</a:t>
                      </a:r>
                      <a:endParaRPr lang="en-US" sz="180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0000"/>
                          </a:solidFill>
                          <a:hlinkClick r:id="rId11" tooltip="Travnik, Bosnia-herzegovina"/>
                        </a:rPr>
                        <a:t>15 Mar 2011</a:t>
                      </a:r>
                      <a:endParaRPr lang="en-US" sz="1800" dirty="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5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 err="1">
                          <a:solidFill>
                            <a:srgbClr val="000000"/>
                          </a:solidFill>
                        </a:rPr>
                        <a:t>Trebinje</a:t>
                      </a:r>
                      <a:r>
                        <a:rPr lang="en-US" sz="1800" u="none" strike="noStrike" dirty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US" sz="1800" u="none" strike="noStrike" dirty="0" smtClean="0">
                          <a:solidFill>
                            <a:srgbClr val="000000"/>
                          </a:solidFill>
                        </a:rPr>
                        <a:t>RS</a:t>
                      </a:r>
                      <a:endParaRPr lang="en-US" sz="1800" dirty="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8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12" tooltip="Trebinje, Bosnia-herzegovina"/>
                        </a:rPr>
                        <a:t>36,000</a:t>
                      </a:r>
                      <a:endParaRPr lang="en-US" sz="180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8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0000"/>
                          </a:solidFill>
                          <a:hlinkClick r:id="rId12" tooltip="Trebinje, Bosnia-herzegovina"/>
                        </a:rPr>
                        <a:t>30 Dec 2010</a:t>
                      </a:r>
                      <a:endParaRPr lang="en-US" sz="1800" dirty="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899"/>
                    </a:solidFill>
                  </a:tcPr>
                </a:tc>
              </a:tr>
              <a:tr h="305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solidFill>
                            <a:srgbClr val="000000"/>
                          </a:solidFill>
                        </a:rPr>
                        <a:t>Tuzla</a:t>
                      </a:r>
                      <a:r>
                        <a:rPr lang="en-US" sz="1800" u="none" strike="noStrike" dirty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US" sz="1800" u="none" strike="noStrike" dirty="0" smtClean="0">
                          <a:solidFill>
                            <a:srgbClr val="000000"/>
                          </a:solidFill>
                        </a:rPr>
                        <a:t>FB&amp;H</a:t>
                      </a:r>
                      <a:endParaRPr lang="en-US" sz="1800" dirty="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13" tooltip="Tuzla, Bosnia-herzegovina"/>
                        </a:rPr>
                        <a:t>174,000</a:t>
                      </a:r>
                      <a:endParaRPr lang="en-US" sz="180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13" tooltip="Tuzla, Bosnia-herzegovina"/>
                        </a:rPr>
                        <a:t>3 Feb 2010</a:t>
                      </a:r>
                      <a:endParaRPr lang="en-US" sz="180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5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 err="1">
                          <a:solidFill>
                            <a:srgbClr val="000000"/>
                          </a:solidFill>
                        </a:rPr>
                        <a:t>Zenica</a:t>
                      </a:r>
                      <a:r>
                        <a:rPr lang="en-US" sz="1800" u="none" strike="noStrike" dirty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US" sz="1800" u="none" strike="noStrike" dirty="0" smtClean="0">
                          <a:solidFill>
                            <a:srgbClr val="000000"/>
                          </a:solidFill>
                        </a:rPr>
                        <a:t>FB&amp;H</a:t>
                      </a:r>
                      <a:endParaRPr lang="en-US" sz="1800" dirty="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8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solidFill>
                            <a:srgbClr val="000000"/>
                          </a:solidFill>
                          <a:hlinkClick r:id="rId14" tooltip="Zenica, Bosnia-herzegovina"/>
                        </a:rPr>
                        <a:t>127,000</a:t>
                      </a:r>
                      <a:endParaRPr lang="en-US" sz="180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8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0000"/>
                          </a:solidFill>
                          <a:hlinkClick r:id="rId14" tooltip="Zenica, Bosnia-herzegovina"/>
                        </a:rPr>
                        <a:t>29 Dec 2010</a:t>
                      </a:r>
                      <a:endParaRPr lang="en-US" sz="1800" dirty="0"/>
                    </a:p>
                  </a:txBody>
                  <a:tcPr marL="37463" marR="37463" marT="17982" marB="17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8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Banja</a:t>
            </a:r>
            <a:r>
              <a:rPr lang="en-US" dirty="0" smtClean="0"/>
              <a:t> Luka SEAP example – base year CO2 emission inventory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650" y="2514600"/>
            <a:ext cx="2573350" cy="263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514600"/>
            <a:ext cx="2640197" cy="260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2514600"/>
            <a:ext cx="2619375" cy="264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069848"/>
          </a:xfrm>
        </p:spPr>
        <p:txBody>
          <a:bodyPr>
            <a:normAutofit/>
          </a:bodyPr>
          <a:lstStyle/>
          <a:p>
            <a:r>
              <a:rPr lang="en-US" dirty="0" err="1" smtClean="0"/>
              <a:t>Banja</a:t>
            </a:r>
            <a:r>
              <a:rPr lang="en-US" dirty="0" smtClean="0"/>
              <a:t> Luka SEAP example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524000"/>
            <a:ext cx="5309191" cy="509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 of the local community for the SEAP project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 of the reasons for the projects realization (energy consumption increase, prices of energy, pollutant emission increase, etc.).</a:t>
            </a:r>
          </a:p>
          <a:p>
            <a:r>
              <a:rPr lang="en-US" dirty="0" smtClean="0"/>
              <a:t>Targets (cost reduction, services quality improvement, air quality improvement, etc.).</a:t>
            </a:r>
          </a:p>
          <a:p>
            <a:r>
              <a:rPr lang="en-US" dirty="0" smtClean="0"/>
              <a:t>Feasibility (economical, technical, market, sensitivity, etc.). </a:t>
            </a:r>
          </a:p>
          <a:p>
            <a:r>
              <a:rPr lang="en-US" dirty="0" smtClean="0"/>
              <a:t>Financing (own sources, own credits, private money, ESCO, etc.).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experience based issues, important for the successful SEAP implementation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experience of working in project groups across departmental </a:t>
            </a:r>
            <a:r>
              <a:rPr lang="en-US" dirty="0" smtClean="0"/>
              <a:t>lines –problems in vertical and horizontal communication </a:t>
            </a:r>
            <a:r>
              <a:rPr lang="en-US" dirty="0" err="1" smtClean="0"/>
              <a:t>beetwen</a:t>
            </a:r>
            <a:r>
              <a:rPr lang="en-US" dirty="0" smtClean="0"/>
              <a:t> the stakeholders. </a:t>
            </a:r>
            <a:endParaRPr lang="en-US" dirty="0" smtClean="0"/>
          </a:p>
          <a:p>
            <a:r>
              <a:rPr lang="en-US" dirty="0" smtClean="0"/>
              <a:t>Seeing </a:t>
            </a:r>
            <a:r>
              <a:rPr lang="en-US" dirty="0"/>
              <a:t>the usefulness in cooperation with the private sector/private companies in PPP (</a:t>
            </a:r>
            <a:r>
              <a:rPr lang="en-US" dirty="0" smtClean="0"/>
              <a:t>Public-Private-Partnerships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Larger </a:t>
            </a:r>
            <a:r>
              <a:rPr lang="en-US" dirty="0"/>
              <a:t>understanding of what will attract </a:t>
            </a:r>
            <a:r>
              <a:rPr lang="en-US" dirty="0" smtClean="0"/>
              <a:t>investors.</a:t>
            </a:r>
            <a:endParaRPr lang="en-US" dirty="0" smtClean="0"/>
          </a:p>
          <a:p>
            <a:r>
              <a:rPr lang="en-US" dirty="0" smtClean="0"/>
              <a:t>Larger </a:t>
            </a:r>
            <a:r>
              <a:rPr lang="en-US" dirty="0"/>
              <a:t>understanding of and experience in communicating with the </a:t>
            </a:r>
            <a:r>
              <a:rPr lang="en-US" dirty="0" smtClean="0"/>
              <a:t>citizens.</a:t>
            </a:r>
            <a:endParaRPr lang="en-US" dirty="0" smtClean="0"/>
          </a:p>
          <a:p>
            <a:r>
              <a:rPr lang="en-US" dirty="0" smtClean="0"/>
              <a:t>Experience </a:t>
            </a:r>
            <a:r>
              <a:rPr lang="en-US" dirty="0"/>
              <a:t>in formulating and evaluating municipal investment </a:t>
            </a:r>
            <a:r>
              <a:rPr lang="en-US" dirty="0" smtClean="0"/>
              <a:t>projects.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example – Ireland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When </a:t>
            </a:r>
            <a:r>
              <a:rPr lang="en-US" dirty="0" smtClean="0"/>
              <a:t>Ireland became a member of EU in 1972 (together with Denmark and UK), they were the poorest country of the 9 member states (Germany, France, Italy, Netherlands, Belgium, Luxembourg, Denmark, UK and Ireland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They </a:t>
            </a:r>
            <a:r>
              <a:rPr lang="en-US" dirty="0" smtClean="0"/>
              <a:t>went from the bottom to be in the Top 5 economies in the EU before the financial crisis which hit Ireland very hard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</a:t>
            </a:r>
            <a:r>
              <a:rPr lang="en-US" dirty="0" smtClean="0"/>
              <a:t>they became a member of the EU, they knew that they would be entitled to a lot of assistance from the EU development </a:t>
            </a:r>
            <a:r>
              <a:rPr lang="en-US" dirty="0" smtClean="0"/>
              <a:t>programs. </a:t>
            </a:r>
          </a:p>
          <a:p>
            <a:r>
              <a:rPr lang="en-US" dirty="0" smtClean="0"/>
              <a:t>Contrary </a:t>
            </a:r>
            <a:r>
              <a:rPr lang="en-US" dirty="0" smtClean="0"/>
              <a:t>to in Portugal and Greece where such assistance funds were used quite randomly, in Ireland they set their goals for economic and business development – and they made a strategic plan. </a:t>
            </a:r>
            <a:endParaRPr lang="en-US" dirty="0" smtClean="0"/>
          </a:p>
          <a:p>
            <a:r>
              <a:rPr lang="en-US" dirty="0" smtClean="0"/>
              <a:t>Then </a:t>
            </a:r>
            <a:r>
              <a:rPr lang="en-US" dirty="0" smtClean="0"/>
              <a:t>they committed a lot of their own funds for this, and whenever EU funds became available, they were steered directly into the activities to </a:t>
            </a:r>
            <a:r>
              <a:rPr lang="en-US" dirty="0" smtClean="0"/>
              <a:t>fulfill </a:t>
            </a:r>
            <a:r>
              <a:rPr lang="en-US" dirty="0" smtClean="0"/>
              <a:t>their strategic plan. </a:t>
            </a:r>
            <a:endParaRPr lang="en-US" dirty="0" smtClean="0"/>
          </a:p>
          <a:p>
            <a:r>
              <a:rPr lang="en-US" dirty="0" smtClean="0"/>
              <a:t>EU </a:t>
            </a:r>
            <a:r>
              <a:rPr lang="en-US" dirty="0" smtClean="0"/>
              <a:t>and private investors were happy because they could see a clear direction and purpose of the investments and they could also see the commitment because Ireland provided a lot of money from their own budget for this purpose.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THANK YOU VERY MUCH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petargvero@yahoo.com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25112"/>
          </a:xfrm>
        </p:spPr>
        <p:txBody>
          <a:bodyPr>
            <a:noAutofit/>
          </a:bodyPr>
          <a:lstStyle/>
          <a:p>
            <a:r>
              <a:rPr lang="en-US" sz="1800" dirty="0" smtClean="0"/>
              <a:t>Bosnia and Herzegovina have </a:t>
            </a:r>
            <a:r>
              <a:rPr lang="en-US" sz="1800" dirty="0" smtClean="0"/>
              <a:t>significant physical potential regard </a:t>
            </a:r>
            <a:r>
              <a:rPr lang="en-US" sz="1800" dirty="0" err="1" smtClean="0"/>
              <a:t>ig</a:t>
            </a:r>
            <a:r>
              <a:rPr lang="en-US" sz="1800" dirty="0" smtClean="0"/>
              <a:t> </a:t>
            </a:r>
            <a:r>
              <a:rPr lang="en-US" sz="1800" dirty="0" smtClean="0"/>
              <a:t>to re new </a:t>
            </a:r>
            <a:r>
              <a:rPr lang="en-US" sz="1800" dirty="0" smtClean="0"/>
              <a:t>able energy </a:t>
            </a:r>
            <a:r>
              <a:rPr lang="en-US" sz="1800" dirty="0" smtClean="0"/>
              <a:t>sources. </a:t>
            </a:r>
            <a:r>
              <a:rPr lang="en-US" sz="1800" dirty="0" smtClean="0"/>
              <a:t>Hydro</a:t>
            </a:r>
            <a:r>
              <a:rPr lang="en-US" sz="1800" dirty="0" smtClean="0"/>
              <a:t>, </a:t>
            </a:r>
            <a:r>
              <a:rPr lang="en-US" sz="1800" dirty="0" smtClean="0"/>
              <a:t>biomass</a:t>
            </a:r>
            <a:r>
              <a:rPr lang="en-US" sz="1800" dirty="0" smtClean="0"/>
              <a:t>, </a:t>
            </a:r>
            <a:r>
              <a:rPr lang="en-US" sz="1800" dirty="0" err="1" smtClean="0"/>
              <a:t>geother</a:t>
            </a:r>
            <a:r>
              <a:rPr lang="en-US" sz="1800" dirty="0" smtClean="0"/>
              <a:t> </a:t>
            </a:r>
            <a:r>
              <a:rPr lang="en-US" sz="1800" dirty="0" smtClean="0"/>
              <a:t>mal, wind, and </a:t>
            </a:r>
            <a:r>
              <a:rPr lang="en-US" sz="1800" dirty="0" smtClean="0"/>
              <a:t>solar potential can play important </a:t>
            </a:r>
            <a:r>
              <a:rPr lang="en-US" sz="1800" dirty="0" smtClean="0"/>
              <a:t>role in the whole state </a:t>
            </a:r>
            <a:r>
              <a:rPr lang="en-US" sz="1800" dirty="0" smtClean="0"/>
              <a:t>economy</a:t>
            </a:r>
            <a:r>
              <a:rPr lang="en-US" sz="1800" dirty="0" smtClean="0"/>
              <a:t>. </a:t>
            </a:r>
            <a:endParaRPr lang="en-US" sz="1800" dirty="0" smtClean="0"/>
          </a:p>
          <a:p>
            <a:r>
              <a:rPr lang="en-US" sz="1800" dirty="0" smtClean="0"/>
              <a:t>Bosnia </a:t>
            </a:r>
            <a:r>
              <a:rPr lang="en-US" sz="1800" dirty="0" smtClean="0"/>
              <a:t>and Herzegovina </a:t>
            </a:r>
            <a:r>
              <a:rPr lang="en-US" sz="1800" dirty="0" smtClean="0"/>
              <a:t>is Non-Annex </a:t>
            </a:r>
            <a:r>
              <a:rPr lang="en-US" sz="1800" dirty="0" smtClean="0"/>
              <a:t>I </a:t>
            </a:r>
            <a:r>
              <a:rPr lang="en-US" sz="1800" dirty="0" smtClean="0"/>
              <a:t>country according </a:t>
            </a:r>
            <a:r>
              <a:rPr lang="en-US" sz="1800" dirty="0" smtClean="0"/>
              <a:t>to UNFCCC and </a:t>
            </a:r>
            <a:r>
              <a:rPr lang="en-US" sz="1800" dirty="0" smtClean="0"/>
              <a:t>according </a:t>
            </a:r>
            <a:r>
              <a:rPr lang="en-US" sz="1800" dirty="0" smtClean="0"/>
              <a:t>to that it is </a:t>
            </a:r>
            <a:r>
              <a:rPr lang="en-US" sz="1800" dirty="0" smtClean="0"/>
              <a:t>obligated </a:t>
            </a:r>
            <a:r>
              <a:rPr lang="en-US" sz="1800" dirty="0" smtClean="0"/>
              <a:t>to </a:t>
            </a:r>
            <a:r>
              <a:rPr lang="en-US" sz="1800" dirty="0" smtClean="0"/>
              <a:t>participate </a:t>
            </a:r>
            <a:r>
              <a:rPr lang="en-US" sz="1800" dirty="0" smtClean="0"/>
              <a:t>in the global </a:t>
            </a:r>
            <a:r>
              <a:rPr lang="en-US" sz="1800" dirty="0" smtClean="0"/>
              <a:t>efforts </a:t>
            </a:r>
            <a:r>
              <a:rPr lang="en-US" sz="1800" dirty="0" smtClean="0"/>
              <a:t>in </a:t>
            </a:r>
            <a:r>
              <a:rPr lang="en-US" sz="1800" dirty="0" smtClean="0"/>
              <a:t>order </a:t>
            </a:r>
            <a:r>
              <a:rPr lang="en-US" sz="1800" dirty="0" smtClean="0"/>
              <a:t>to re duce green house gases emission. </a:t>
            </a:r>
            <a:endParaRPr lang="en-US" sz="1800" dirty="0" smtClean="0"/>
          </a:p>
          <a:p>
            <a:r>
              <a:rPr lang="en-US" sz="1800" dirty="0" smtClean="0"/>
              <a:t>Bosnia and Herzegovina uses twice as much energy to produce USD 1000 of GDP than the world average. Such high energy intensity is not a result of low efficiency in the conversion of primary forms of energy into secondary, but the result of low efficiency of transforming energy into products and quality of life. </a:t>
            </a:r>
            <a:endParaRPr lang="en-US" sz="1800" dirty="0" smtClean="0"/>
          </a:p>
          <a:p>
            <a:r>
              <a:rPr lang="en-US" sz="1800" dirty="0" smtClean="0"/>
              <a:t>Energy efficiency, from the consumption side is particular interest of the local authorities. </a:t>
            </a:r>
          </a:p>
          <a:p>
            <a:r>
              <a:rPr lang="en-US" sz="1800" dirty="0" smtClean="0"/>
              <a:t>According to previous analysis energy intensity in Republic of </a:t>
            </a:r>
            <a:r>
              <a:rPr lang="en-US" sz="1800" dirty="0" err="1" smtClean="0"/>
              <a:t>Srspka</a:t>
            </a:r>
            <a:r>
              <a:rPr lang="en-US" sz="1800" dirty="0" smtClean="0"/>
              <a:t> is 4 times higher </a:t>
            </a:r>
            <a:r>
              <a:rPr lang="en-US" sz="1800" dirty="0" err="1" smtClean="0"/>
              <a:t>comaring</a:t>
            </a:r>
            <a:r>
              <a:rPr lang="en-US" sz="1800" dirty="0" smtClean="0"/>
              <a:t> to EU27 countries, and 2.5 higher than World’s average. </a:t>
            </a:r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Green Economy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991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dirty="0" smtClean="0"/>
              <a:t>Environmentally sustainable</a:t>
            </a:r>
            <a:r>
              <a:rPr lang="en-US" dirty="0" smtClean="0"/>
              <a:t>, based on the belief that our biosphere is a closed system with finite resources and a limited capacity for self-regulation and self-renewal. </a:t>
            </a:r>
          </a:p>
          <a:p>
            <a:pPr lvl="0"/>
            <a:r>
              <a:rPr lang="en-US" b="1" dirty="0" smtClean="0"/>
              <a:t>Socially just</a:t>
            </a:r>
            <a:r>
              <a:rPr lang="en-US" dirty="0" smtClean="0"/>
              <a:t>, based on the belief that culture and human dignity are precious resources that, like our natural resources, require responsible stewardship to avoid their depletion. </a:t>
            </a:r>
          </a:p>
          <a:p>
            <a:pPr lvl="0"/>
            <a:r>
              <a:rPr lang="en-US" b="1" dirty="0" smtClean="0"/>
              <a:t>Locally rooted</a:t>
            </a:r>
            <a:r>
              <a:rPr lang="en-US" dirty="0" smtClean="0"/>
              <a:t>, based on the belief that an authentic connection to place is the essential pre-condition to sustainability and justice. </a:t>
            </a:r>
            <a:r>
              <a:rPr lang="en-US" b="1" dirty="0" smtClean="0"/>
              <a:t>The Green Economy is a global aggregate of individual communities meeting the needs of its citizens through the responsible, local production and exchange of goods and services.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77000" y="6324600"/>
            <a:ext cx="2055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Wikipedia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Renewable Energy Sources and Energy Efficiency and use of their potential is the obviously key issue in a transition to green economy.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21" name="Picture 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052513"/>
            <a:ext cx="7451725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228600" y="304800"/>
            <a:ext cx="8382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rebuchet MS" pitchFamily="34" charset="0"/>
              </a:rPr>
              <a:t> </a:t>
            </a:r>
          </a:p>
          <a:p>
            <a:r>
              <a:rPr lang="en-US" sz="3200" dirty="0" smtClean="0">
                <a:latin typeface="Trebuchet MS" pitchFamily="34" charset="0"/>
              </a:rPr>
              <a:t>Macro-project: Demand-Side Energy </a:t>
            </a:r>
            <a:r>
              <a:rPr lang="en-US" sz="3200" dirty="0" smtClean="0">
                <a:latin typeface="Trebuchet MS" pitchFamily="34" charset="0"/>
              </a:rPr>
              <a:t>Efficiency</a:t>
            </a:r>
            <a:r>
              <a:rPr lang="en-US" sz="3200" i="1" dirty="0" smtClean="0"/>
              <a:t>	</a:t>
            </a:r>
            <a:endParaRPr lang="en-US" sz="3200" dirty="0">
              <a:latin typeface="Trebuchet M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6324600"/>
            <a:ext cx="6325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rebuchet MS" pitchFamily="34" charset="0"/>
              </a:rPr>
              <a:t>B&amp;H’s Initial </a:t>
            </a:r>
            <a:r>
              <a:rPr lang="en-US" dirty="0" smtClean="0">
                <a:latin typeface="Trebuchet MS" pitchFamily="34" charset="0"/>
              </a:rPr>
              <a:t>National Communication according to UNFCCC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9848"/>
          </a:xfrm>
        </p:spPr>
        <p:txBody>
          <a:bodyPr/>
          <a:lstStyle/>
          <a:p>
            <a:r>
              <a:rPr lang="en-US" dirty="0" smtClean="0"/>
              <a:t>Employment</a:t>
            </a:r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19200"/>
            <a:ext cx="7416824" cy="3065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4800" y="4419600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Germany: The number of jobs related to RES increased from </a:t>
            </a:r>
            <a:r>
              <a:rPr lang="sr-Latn-CS" dirty="0" smtClean="0"/>
              <a:t>56.600 </a:t>
            </a:r>
            <a:r>
              <a:rPr lang="en-US" dirty="0" smtClean="0"/>
              <a:t>in</a:t>
            </a:r>
            <a:r>
              <a:rPr lang="sr-Latn-CS" dirty="0" smtClean="0"/>
              <a:t> 1998.</a:t>
            </a:r>
            <a:r>
              <a:rPr lang="en-US" dirty="0" smtClean="0"/>
              <a:t> to </a:t>
            </a:r>
            <a:r>
              <a:rPr lang="sr-Latn-CS" dirty="0" smtClean="0"/>
              <a:t>250.000 </a:t>
            </a:r>
            <a:r>
              <a:rPr lang="sr-Latn-CS" dirty="0" smtClean="0"/>
              <a:t>u 2007. </a:t>
            </a:r>
            <a:r>
              <a:rPr lang="en-US" dirty="0" smtClean="0"/>
              <a:t>and </a:t>
            </a:r>
            <a:r>
              <a:rPr lang="sr-Latn-CS" dirty="0" smtClean="0"/>
              <a:t> </a:t>
            </a:r>
            <a:r>
              <a:rPr lang="sr-Latn-CS" dirty="0" smtClean="0"/>
              <a:t>278.000 u 2008. </a:t>
            </a:r>
            <a:r>
              <a:rPr lang="en-US" dirty="0" smtClean="0"/>
              <a:t>Some projections said that Germany can have around </a:t>
            </a:r>
            <a:r>
              <a:rPr lang="sr-Latn-CS" dirty="0" smtClean="0"/>
              <a:t>400.000 </a:t>
            </a:r>
            <a:r>
              <a:rPr lang="en-US" dirty="0" smtClean="0"/>
              <a:t>to</a:t>
            </a:r>
            <a:r>
              <a:rPr lang="sr-Latn-CS" dirty="0" smtClean="0"/>
              <a:t> </a:t>
            </a:r>
            <a:r>
              <a:rPr lang="sr-Latn-CS" dirty="0" smtClean="0"/>
              <a:t>500.000 </a:t>
            </a:r>
            <a:r>
              <a:rPr lang="en-US" dirty="0" smtClean="0"/>
              <a:t>employee in this sector, until 2020. </a:t>
            </a:r>
          </a:p>
          <a:p>
            <a:r>
              <a:rPr lang="en-US" dirty="0" smtClean="0"/>
              <a:t>Only building sector (EE) can create 2.58 million of jobs until 2030 in EU.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6248400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1400" i="1" dirty="0" smtClean="0"/>
              <a:t>Izvor:Low Carbon Jobs for Europe 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Official rate of unemployment in Bosnia and Herzegovina is extremely high  and it was 41,8</a:t>
            </a:r>
            <a:r>
              <a:rPr lang="en-US" dirty="0" smtClean="0"/>
              <a:t>% </a:t>
            </a:r>
            <a:r>
              <a:rPr lang="en-US" dirty="0" smtClean="0"/>
              <a:t>in 2009</a:t>
            </a:r>
            <a:r>
              <a:rPr lang="en-US" dirty="0" smtClean="0"/>
              <a:t> </a:t>
            </a:r>
            <a:r>
              <a:rPr lang="en-US" dirty="0" smtClean="0"/>
              <a:t>- u </a:t>
            </a:r>
            <a:r>
              <a:rPr lang="en-US" dirty="0" err="1" smtClean="0"/>
              <a:t>FBiH</a:t>
            </a:r>
            <a:r>
              <a:rPr lang="en-US" dirty="0" smtClean="0"/>
              <a:t> 44,9</a:t>
            </a:r>
            <a:r>
              <a:rPr lang="en-US" dirty="0" smtClean="0"/>
              <a:t>% and </a:t>
            </a:r>
            <a:r>
              <a:rPr lang="pl-PL" dirty="0" smtClean="0"/>
              <a:t>RS </a:t>
            </a:r>
            <a:r>
              <a:rPr lang="pl-PL" dirty="0" smtClean="0"/>
              <a:t>35,5</a:t>
            </a:r>
            <a:r>
              <a:rPr lang="pl-PL" dirty="0" smtClean="0"/>
              <a:t>%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6248400"/>
            <a:ext cx="769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Bosnia and Herzegovina  Economical Trends, Yearly report,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069848"/>
          </a:xfrm>
        </p:spPr>
        <p:txBody>
          <a:bodyPr/>
          <a:lstStyle/>
          <a:p>
            <a:r>
              <a:rPr lang="sr-Latn-CS" dirty="0" smtClean="0"/>
              <a:t>Investicije</a:t>
            </a:r>
            <a:endParaRPr lang="en-US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412776"/>
            <a:ext cx="4337116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092280" y="5085184"/>
            <a:ext cx="18036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Source</a:t>
            </a:r>
            <a:r>
              <a:rPr lang="sr-Latn-CS" sz="1400" i="1" dirty="0" smtClean="0"/>
              <a:t>: </a:t>
            </a:r>
            <a:r>
              <a:rPr lang="sr-Latn-CS" sz="1400" i="1" dirty="0" smtClean="0"/>
              <a:t>UNEP, 2011</a:t>
            </a:r>
            <a:endParaRPr lang="en-US" sz="1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0"/>
            <a:ext cx="367240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Investments in green energy technologies in the following ten years will exceed 2 trillion USD, particularly </a:t>
            </a:r>
            <a:r>
              <a:rPr lang="en-US" sz="2000" dirty="0" err="1" smtClean="0"/>
              <a:t>teking</a:t>
            </a:r>
            <a:r>
              <a:rPr lang="en-US" sz="2000" dirty="0" smtClean="0"/>
              <a:t> in to consideration European government mandate to produce 20% of energy from the renewable energy sources, until 2020. , while USA reduces taxes for 100%, for the investments in RES in 2011. 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5638800"/>
            <a:ext cx="3134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Source</a:t>
            </a:r>
            <a:r>
              <a:rPr lang="sr-Latn-CS" sz="1400" i="1" dirty="0" smtClean="0"/>
              <a:t>: </a:t>
            </a:r>
            <a:r>
              <a:rPr lang="en-US" sz="1400" i="1" dirty="0" smtClean="0"/>
              <a:t>Nova Capital Partners, LLC 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Rough estimation made by the Ministry of Industry, Energy and Mining of Republic of </a:t>
            </a:r>
            <a:r>
              <a:rPr lang="en-US" dirty="0" err="1" smtClean="0"/>
              <a:t>Srpska</a:t>
            </a:r>
            <a:r>
              <a:rPr lang="en-US" dirty="0" smtClean="0"/>
              <a:t> shows:</a:t>
            </a: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Building sector – it is necessary to energy improve 137,000 flats and buildings, or 12.25 million of m2, that means over 500 million Euro of the investments.</a:t>
            </a: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DHS Sector – potential investments </a:t>
            </a:r>
            <a:r>
              <a:rPr lang="en-US" dirty="0" err="1" smtClean="0">
                <a:solidFill>
                  <a:schemeClr val="tx1"/>
                </a:solidFill>
              </a:rPr>
              <a:t>arround</a:t>
            </a:r>
            <a:r>
              <a:rPr lang="en-US" dirty="0" smtClean="0">
                <a:solidFill>
                  <a:schemeClr val="tx1"/>
                </a:solidFill>
              </a:rPr>
              <a:t> 250 million of </a:t>
            </a:r>
            <a:r>
              <a:rPr lang="en-US" dirty="0" smtClean="0">
                <a:solidFill>
                  <a:schemeClr val="tx1"/>
                </a:solidFill>
              </a:rPr>
              <a:t>Euro, etc. 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sr-Cyrl-CS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273</TotalTime>
  <Words>1029</Words>
  <Application>Microsoft Office PowerPoint</Application>
  <PresentationFormat>On-screen Show (4:3)</PresentationFormat>
  <Paragraphs>109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Urban</vt:lpstr>
      <vt:lpstr>Sustainable Energy Action Plans as Local Economy Drivers in Bosnia and Herzegovina</vt:lpstr>
      <vt:lpstr>Introduction</vt:lpstr>
      <vt:lpstr>Green Economy </vt:lpstr>
      <vt:lpstr>Slide 4</vt:lpstr>
      <vt:lpstr>Slide 5</vt:lpstr>
      <vt:lpstr>Employment</vt:lpstr>
      <vt:lpstr>Employment</vt:lpstr>
      <vt:lpstr>Investicije</vt:lpstr>
      <vt:lpstr>Investments </vt:lpstr>
      <vt:lpstr>Covenant of Mayors</vt:lpstr>
      <vt:lpstr>Sustainable Energy Action Plan (SEAP)</vt:lpstr>
      <vt:lpstr>Covenant of Mayors Signatories from Bosnia and Herzegovina</vt:lpstr>
      <vt:lpstr>Banja Luka SEAP example – base year CO2 emission inventory </vt:lpstr>
      <vt:lpstr>Banja Luka SEAP example</vt:lpstr>
      <vt:lpstr>Motivation of the local community for the SEAP project realization</vt:lpstr>
      <vt:lpstr>The experience based issues, important for the successful SEAP implementation </vt:lpstr>
      <vt:lpstr>Success example – Ireland </vt:lpstr>
      <vt:lpstr>Slide 18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ENERGY ACTION PLANS AS ECONOMY</dc:title>
  <dc:creator>Petar</dc:creator>
  <cp:lastModifiedBy>Petar</cp:lastModifiedBy>
  <cp:revision>29</cp:revision>
  <dcterms:created xsi:type="dcterms:W3CDTF">2011-09-10T07:12:49Z</dcterms:created>
  <dcterms:modified xsi:type="dcterms:W3CDTF">2011-09-13T00:05:43Z</dcterms:modified>
</cp:coreProperties>
</file>